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54.jpg" ContentType="image/png"/>
  <Override PartName="/ppt/media/image55.jpg" ContentType="image/pn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7" r:id="rId5"/>
    <p:sldId id="274" r:id="rId6"/>
    <p:sldId id="258" r:id="rId7"/>
    <p:sldId id="270" r:id="rId8"/>
    <p:sldId id="299" r:id="rId9"/>
    <p:sldId id="277" r:id="rId10"/>
    <p:sldId id="278" r:id="rId11"/>
    <p:sldId id="282" r:id="rId12"/>
    <p:sldId id="283" r:id="rId13"/>
    <p:sldId id="281" r:id="rId14"/>
    <p:sldId id="284" r:id="rId15"/>
    <p:sldId id="285" r:id="rId16"/>
    <p:sldId id="272" r:id="rId17"/>
    <p:sldId id="286" r:id="rId18"/>
    <p:sldId id="287" r:id="rId19"/>
    <p:sldId id="266" r:id="rId20"/>
    <p:sldId id="289" r:id="rId21"/>
    <p:sldId id="288" r:id="rId22"/>
    <p:sldId id="273" r:id="rId23"/>
    <p:sldId id="290" r:id="rId24"/>
    <p:sldId id="291" r:id="rId25"/>
    <p:sldId id="292" r:id="rId26"/>
    <p:sldId id="298" r:id="rId27"/>
    <p:sldId id="301" r:id="rId28"/>
    <p:sldId id="302" r:id="rId29"/>
    <p:sldId id="303" r:id="rId30"/>
    <p:sldId id="295" r:id="rId31"/>
    <p:sldId id="296" r:id="rId32"/>
    <p:sldId id="297" r:id="rId33"/>
    <p:sldId id="300" r:id="rId3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94249" autoAdjust="0"/>
  </p:normalViewPr>
  <p:slideViewPr>
    <p:cSldViewPr snapToGrid="0" showGuides="1">
      <p:cViewPr>
        <p:scale>
          <a:sx n="125" d="100"/>
          <a:sy n="125" d="100"/>
        </p:scale>
        <p:origin x="90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DAD411-51A3-44EC-A607-AABB9E0BDAA8}" type="datetime1">
              <a:rPr lang="pt-BR" smtClean="0"/>
              <a:t>29/06/2020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65547-F970-4280-B697-690EC9C34826}" type="datetime1">
              <a:rPr lang="pt-BR" smtClean="0"/>
              <a:pPr/>
              <a:t>29/06/2020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33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09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437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203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72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3009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960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822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4150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269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3049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5425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2357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307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0500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435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870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410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5456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126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8179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33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33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Título vem aqui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pt-BR" noProof="0" dirty="0"/>
              <a:t>URL do site vem aqui</a:t>
            </a:r>
          </a:p>
        </p:txBody>
      </p:sp>
      <p:pic>
        <p:nvPicPr>
          <p:cNvPr id="17" name="Gráfico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e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o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áfico 19" descr="Rede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pt-BR" noProof="0" dirty="0"/>
              <a:t>URL do site vem aqui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Título vem aqui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v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noProof="0" dirty="0"/>
              </a:p>
            </p:txBody>
          </p:sp>
          <p:sp>
            <p:nvSpPr>
              <p:cNvPr id="20" name="Forma Liv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noProof="0" dirty="0"/>
              </a:p>
            </p:txBody>
          </p:sp>
        </p:grpSp>
      </p:grp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v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5" name="Forma liv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6" name="Forma Liv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v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0" name="Forma liv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v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3" name="Forma liv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4" name="Forma Liv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v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3" name="Forma Liv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Espaço Reservado para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Título vem aqui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Texto fictício vem aqui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v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2" name="Forma liv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3" name="Forma Liv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Espaço Reservado para Imagem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Espaço Reservado para Imagem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accent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Tópico 01 vem aqui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Tópico 02 vem aqui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Espaço Reservado para Imagem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Espaço Reservado para Imagem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vre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3" name="Forma liv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4" name="Forma Liv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v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7" name="Forma liv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8" name="Forma Liv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Executivo 01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Executivo 01</a:t>
            </a:r>
          </a:p>
        </p:txBody>
      </p:sp>
      <p:sp>
        <p:nvSpPr>
          <p:cNvPr id="31" name="Espaço Reservado para Conteú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2" name="Espaço Reservado para Conteú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Executivo 01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Executivo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3B5D4D7-8A2B-47AF-98EF-704B6B792E96}" type="datetime1">
              <a:rPr lang="pt-BR" noProof="0" smtClean="0"/>
              <a:t>29/06/2020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6" Type="http://schemas.microsoft.com/office/2017/06/relationships/model3d" Target="../media/model3d1.glb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6.jpg"/><Relationship Id="rId5" Type="http://schemas.openxmlformats.org/officeDocument/2006/relationships/image" Target="../media/image38.png"/><Relationship Id="rId15" Type="http://schemas.openxmlformats.org/officeDocument/2006/relationships/image" Target="../media/image48.jpg"/><Relationship Id="rId23" Type="http://schemas.openxmlformats.org/officeDocument/2006/relationships/image" Target="../media/image55.jpg"/><Relationship Id="rId10" Type="http://schemas.openxmlformats.org/officeDocument/2006/relationships/image" Target="../media/image43.svg"/><Relationship Id="rId19" Type="http://schemas.openxmlformats.org/officeDocument/2006/relationships/image" Target="../media/image51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302918" cy="2090808"/>
          </a:xfrm>
        </p:spPr>
        <p:txBody>
          <a:bodyPr rtlCol="0"/>
          <a:lstStyle/>
          <a:p>
            <a:pPr rtl="0"/>
            <a:r>
              <a:rPr lang="pt-BR" dirty="0" err="1"/>
              <a:t>EcoLight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Sistema controlador de luminosidade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671D8D-BE6B-49AB-8CF5-B7797871C805}"/>
              </a:ext>
            </a:extLst>
          </p:cNvPr>
          <p:cNvSpPr/>
          <p:nvPr/>
        </p:nvSpPr>
        <p:spPr>
          <a:xfrm>
            <a:off x="6343650" y="970671"/>
            <a:ext cx="1857815" cy="1202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B749A3-D6C8-4E2F-8093-CF6B7CD4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11" y="1471404"/>
            <a:ext cx="3915191" cy="3915191"/>
          </a:xfrm>
          <a:prstGeom prst="flowChartConnector">
            <a:avLst/>
          </a:prstGeom>
          <a:solidFill>
            <a:srgbClr val="2C567A"/>
          </a:solidFill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6881BA-76B2-4224-BD44-E417E00E09CD}"/>
              </a:ext>
            </a:extLst>
          </p:cNvPr>
          <p:cNvSpPr/>
          <p:nvPr/>
        </p:nvSpPr>
        <p:spPr>
          <a:xfrm>
            <a:off x="393898" y="6188453"/>
            <a:ext cx="1167618" cy="53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omputador com imagem de personagem de desenho animado&#10;&#10;Descrição gerada automaticamente">
            <a:extLst>
              <a:ext uri="{FF2B5EF4-FFF2-40B4-BE49-F238E27FC236}">
                <a16:creationId xmlns:a16="http://schemas.microsoft.com/office/drawing/2014/main" id="{9A6629B3-0BCF-48E6-9BC7-4B0355640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5" y="101567"/>
            <a:ext cx="3448355" cy="2120348"/>
          </a:xfrm>
          <a:prstGeom prst="rect">
            <a:avLst/>
          </a:prstGeom>
        </p:spPr>
      </p:pic>
      <p:pic>
        <p:nvPicPr>
          <p:cNvPr id="15" name="Imagem 14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4BA0E219-03CD-4D85-A3BA-339B18FDC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8" y="199498"/>
            <a:ext cx="3142358" cy="2279374"/>
          </a:xfrm>
          <a:prstGeom prst="rect">
            <a:avLst/>
          </a:prstGeom>
        </p:spPr>
      </p:pic>
      <p:pic>
        <p:nvPicPr>
          <p:cNvPr id="16" name="Imagem 15" descr="Uma imagem contendo homem, esqui, neve, jovem&#10;&#10;Descrição gerada automaticamente">
            <a:extLst>
              <a:ext uri="{FF2B5EF4-FFF2-40B4-BE49-F238E27FC236}">
                <a16:creationId xmlns:a16="http://schemas.microsoft.com/office/drawing/2014/main" id="{7DE901B4-FA10-416A-B829-4D8719F811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18" y="106017"/>
            <a:ext cx="4293373" cy="24663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A7F4AF3-4876-4942-AF53-A00075443D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22" y="3659948"/>
            <a:ext cx="3122779" cy="218871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ED2F7F-0F5C-439B-9EE6-B2C21F02CC87}"/>
              </a:ext>
            </a:extLst>
          </p:cNvPr>
          <p:cNvSpPr txBox="1"/>
          <p:nvPr/>
        </p:nvSpPr>
        <p:spPr>
          <a:xfrm>
            <a:off x="8220375" y="5848661"/>
            <a:ext cx="3516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determinará com esses dados, o consumo de energia e imprimirá gráficos.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14C0496-6BA3-4EB7-8525-74925E13F2A1}"/>
              </a:ext>
            </a:extLst>
          </p:cNvPr>
          <p:cNvSpPr txBox="1"/>
          <p:nvPr/>
        </p:nvSpPr>
        <p:spPr>
          <a:xfrm>
            <a:off x="8487976" y="2291819"/>
            <a:ext cx="3139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colherá dados a partir do sensor.</a:t>
            </a:r>
          </a:p>
          <a:p>
            <a:endParaRPr lang="pt-BR" sz="16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DFB268-D998-40FF-8A1F-576FF1F26CDF}"/>
              </a:ext>
            </a:extLst>
          </p:cNvPr>
          <p:cNvSpPr txBox="1"/>
          <p:nvPr/>
        </p:nvSpPr>
        <p:spPr>
          <a:xfrm>
            <a:off x="3546776" y="5808447"/>
            <a:ext cx="41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relatório e as informações serão disponibilizada através de um website para o usuário .</a:t>
            </a:r>
          </a:p>
        </p:txBody>
      </p:sp>
      <p:pic>
        <p:nvPicPr>
          <p:cNvPr id="21" name="Imagem 20" descr="Uma imagem contendo computador&#10;&#10;Descrição gerada automaticamente">
            <a:extLst>
              <a:ext uri="{FF2B5EF4-FFF2-40B4-BE49-F238E27FC236}">
                <a16:creationId xmlns:a16="http://schemas.microsoft.com/office/drawing/2014/main" id="{F6B95888-5638-4505-856B-A2C0C8F01F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65" y="3433575"/>
            <a:ext cx="3146069" cy="2257322"/>
          </a:xfrm>
          <a:prstGeom prst="rect">
            <a:avLst/>
          </a:prstGeom>
        </p:spPr>
      </p:pic>
      <p:pic>
        <p:nvPicPr>
          <p:cNvPr id="22" name="Imagem 21" descr="Uma imagem contendo homem, mulher, neve, morro&#10;&#10;Descrição gerada automaticamente">
            <a:extLst>
              <a:ext uri="{FF2B5EF4-FFF2-40B4-BE49-F238E27FC236}">
                <a16:creationId xmlns:a16="http://schemas.microsoft.com/office/drawing/2014/main" id="{7FBAEA41-31C9-4B53-A260-55061B4BB8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" y="3535017"/>
            <a:ext cx="2982031" cy="227343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FC5CA74-B6A8-4507-888A-C87CB9E3C787}"/>
              </a:ext>
            </a:extLst>
          </p:cNvPr>
          <p:cNvSpPr txBox="1"/>
          <p:nvPr/>
        </p:nvSpPr>
        <p:spPr>
          <a:xfrm>
            <a:off x="4308776" y="2297184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conjunto com um dimmer reduzirá a luz interna.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504F219-D24D-4897-A494-6378C73E396A}"/>
              </a:ext>
            </a:extLst>
          </p:cNvPr>
          <p:cNvSpPr txBox="1"/>
          <p:nvPr/>
        </p:nvSpPr>
        <p:spPr>
          <a:xfrm>
            <a:off x="232740" y="2279965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sensor captará a incidência de luz solar no local.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CE88A697-8597-40E2-9919-2594EC068D10}"/>
              </a:ext>
            </a:extLst>
          </p:cNvPr>
          <p:cNvSpPr/>
          <p:nvPr/>
        </p:nvSpPr>
        <p:spPr>
          <a:xfrm>
            <a:off x="3372174" y="1396719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</a:endParaRP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D86053C0-0C31-4C70-BBD2-EBAE1C89B6B5}"/>
              </a:ext>
            </a:extLst>
          </p:cNvPr>
          <p:cNvSpPr/>
          <p:nvPr/>
        </p:nvSpPr>
        <p:spPr>
          <a:xfrm>
            <a:off x="7382935" y="1302721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303517C4-468D-4F13-945D-7047A7DA7D4D}"/>
              </a:ext>
            </a:extLst>
          </p:cNvPr>
          <p:cNvSpPr/>
          <p:nvPr/>
        </p:nvSpPr>
        <p:spPr>
          <a:xfrm rot="5400000">
            <a:off x="9568488" y="3128847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7CA86BCE-1F0A-4795-BF3B-3D8A2219D0AB}"/>
              </a:ext>
            </a:extLst>
          </p:cNvPr>
          <p:cNvSpPr/>
          <p:nvPr/>
        </p:nvSpPr>
        <p:spPr>
          <a:xfrm rot="10800000">
            <a:off x="7350291" y="4429416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0022A5B7-6C4C-4DC8-8CA0-BB076E72B475}"/>
              </a:ext>
            </a:extLst>
          </p:cNvPr>
          <p:cNvSpPr/>
          <p:nvPr/>
        </p:nvSpPr>
        <p:spPr>
          <a:xfrm rot="10800000">
            <a:off x="2994057" y="4511988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44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11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" y="364989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Lumens e watts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F0BC325-43D4-4A8E-9446-C7207B8F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046" y="1248848"/>
            <a:ext cx="5904470" cy="2035958"/>
          </a:xfrm>
        </p:spPr>
        <p:txBody>
          <a:bodyPr rtlCol="0" anchor="t">
            <a:normAutofit/>
          </a:bodyPr>
          <a:lstStyle/>
          <a:p>
            <a:pPr marL="0" indent="0">
              <a:buClr>
                <a:schemeClr val="accent2"/>
              </a:buClr>
              <a:buNone/>
            </a:pPr>
            <a:r>
              <a:rPr lang="en-US" sz="3000" dirty="0"/>
              <a:t>Lumens</a:t>
            </a:r>
          </a:p>
          <a:p>
            <a:pPr lvl="1">
              <a:buClr>
                <a:schemeClr val="accent2"/>
              </a:buClr>
            </a:pPr>
            <a:r>
              <a:rPr lang="en-US" dirty="0" err="1"/>
              <a:t>Quantidade</a:t>
            </a:r>
            <a:r>
              <a:rPr lang="en-US" dirty="0"/>
              <a:t> de luz </a:t>
            </a:r>
            <a:r>
              <a:rPr lang="en-US" dirty="0" err="1"/>
              <a:t>emitida</a:t>
            </a:r>
            <a:r>
              <a:rPr lang="en-US" dirty="0"/>
              <a:t> por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lâmpada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direções</a:t>
            </a:r>
            <a:r>
              <a:rPr lang="en-US" dirty="0"/>
              <a:t>;</a:t>
            </a:r>
          </a:p>
          <a:p>
            <a:pPr lvl="1">
              <a:buClr>
                <a:schemeClr val="accent2"/>
              </a:buClr>
            </a:pP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de </a:t>
            </a:r>
            <a:r>
              <a:rPr lang="en-US" dirty="0" err="1"/>
              <a:t>fluxo</a:t>
            </a:r>
            <a:r>
              <a:rPr lang="en-US" dirty="0"/>
              <a:t> Luminoso.</a:t>
            </a:r>
          </a:p>
          <a:p>
            <a:pPr marL="457200" lvl="1" indent="0">
              <a:buClr>
                <a:schemeClr val="accent2"/>
              </a:buClr>
              <a:buNone/>
            </a:pPr>
            <a:endParaRPr lang="en-US" sz="2400" dirty="0"/>
          </a:p>
          <a:p>
            <a:endParaRPr lang="pt-BR" sz="18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63845B9F-8E3A-4261-94A4-535C1D14026D}"/>
              </a:ext>
            </a:extLst>
          </p:cNvPr>
          <p:cNvSpPr txBox="1">
            <a:spLocks/>
          </p:cNvSpPr>
          <p:nvPr/>
        </p:nvSpPr>
        <p:spPr>
          <a:xfrm>
            <a:off x="5205046" y="3294880"/>
            <a:ext cx="5610010" cy="174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sz="3000" dirty="0"/>
              <a:t>Watts</a:t>
            </a:r>
          </a:p>
          <a:p>
            <a:pPr marL="74295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é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de </a:t>
            </a:r>
            <a:r>
              <a:rPr lang="en-US" dirty="0" err="1"/>
              <a:t>potência</a:t>
            </a:r>
            <a:r>
              <a:rPr lang="en-US" dirty="0"/>
              <a:t>;</a:t>
            </a:r>
          </a:p>
          <a:p>
            <a:pPr marL="74295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respeito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pPr marL="457200" lvl="1" indent="0">
              <a:buClr>
                <a:schemeClr val="accent2"/>
              </a:buClr>
              <a:buNone/>
            </a:pPr>
            <a:endParaRPr lang="en-US" dirty="0"/>
          </a:p>
          <a:p>
            <a:endParaRPr lang="pt-BR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B6ADD7-7209-4DC3-A75A-3A608EEA574D}"/>
              </a:ext>
            </a:extLst>
          </p:cNvPr>
          <p:cNvSpPr txBox="1"/>
          <p:nvPr/>
        </p:nvSpPr>
        <p:spPr>
          <a:xfrm>
            <a:off x="5205046" y="5134451"/>
            <a:ext cx="574533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300" dirty="0"/>
              <a:t>Uma boa </a:t>
            </a:r>
            <a:r>
              <a:rPr lang="en-US" sz="2300" dirty="0" err="1"/>
              <a:t>lâmpada</a:t>
            </a:r>
            <a:r>
              <a:rPr lang="en-US" sz="2300" dirty="0"/>
              <a:t> </a:t>
            </a:r>
            <a:r>
              <a:rPr lang="en-US" sz="2300" dirty="0" err="1"/>
              <a:t>irá</a:t>
            </a:r>
            <a:r>
              <a:rPr lang="en-US" sz="2300" dirty="0"/>
              <a:t> </a:t>
            </a:r>
            <a:r>
              <a:rPr lang="en-US" sz="2300" dirty="0" err="1"/>
              <a:t>iluminar</a:t>
            </a:r>
            <a:r>
              <a:rPr lang="en-US" sz="2300" dirty="0"/>
              <a:t> </a:t>
            </a:r>
            <a:r>
              <a:rPr lang="en-US" sz="2300" dirty="0" err="1"/>
              <a:t>bem</a:t>
            </a:r>
            <a:r>
              <a:rPr lang="en-US" sz="2300" dirty="0"/>
              <a:t> </a:t>
            </a:r>
            <a:r>
              <a:rPr lang="en-US" sz="2300" dirty="0" err="1"/>
              <a:t>consumindo</a:t>
            </a:r>
            <a:r>
              <a:rPr lang="en-US" sz="2300" dirty="0"/>
              <a:t> </a:t>
            </a:r>
            <a:r>
              <a:rPr lang="en-US" sz="2300" dirty="0" err="1"/>
              <a:t>pouca</a:t>
            </a:r>
            <a:r>
              <a:rPr lang="en-US" sz="2300" dirty="0"/>
              <a:t> </a:t>
            </a:r>
            <a:r>
              <a:rPr lang="en-US" sz="2300" dirty="0" err="1"/>
              <a:t>energia</a:t>
            </a:r>
            <a:r>
              <a:rPr lang="en-US" sz="2300" dirty="0"/>
              <a:t>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300" dirty="0"/>
              <a:t>Uma </a:t>
            </a:r>
            <a:r>
              <a:rPr lang="en-US" sz="2300" dirty="0" err="1"/>
              <a:t>alta</a:t>
            </a:r>
            <a:r>
              <a:rPr lang="en-US" sz="2300" dirty="0"/>
              <a:t> taxa de </a:t>
            </a:r>
            <a:r>
              <a:rPr lang="en-US" sz="2300" dirty="0" err="1"/>
              <a:t>lúmens</a:t>
            </a:r>
            <a:r>
              <a:rPr lang="en-US" sz="2300" dirty="0"/>
              <a:t> e um </a:t>
            </a:r>
            <a:r>
              <a:rPr lang="en-US" sz="2300" dirty="0" err="1"/>
              <a:t>baixo</a:t>
            </a:r>
            <a:r>
              <a:rPr lang="en-US" sz="2300" dirty="0"/>
              <a:t> valor de watts.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52E887-D010-40E0-9BA6-C96D0770C83E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Lâmpada Incandescente Halógena (A55) (E-27) 2700K - 70W - Taschibra">
            <a:extLst>
              <a:ext uri="{FF2B5EF4-FFF2-40B4-BE49-F238E27FC236}">
                <a16:creationId xmlns:a16="http://schemas.microsoft.com/office/drawing/2014/main" id="{0C80C5D1-72BA-47A1-A943-28EE0FBA3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5" y="1864624"/>
            <a:ext cx="4011816" cy="401181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9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8122" y="1747033"/>
            <a:ext cx="10079927" cy="2090808"/>
          </a:xfrm>
        </p:spPr>
        <p:txBody>
          <a:bodyPr rtlCol="0"/>
          <a:lstStyle/>
          <a:p>
            <a:pPr rtl="0"/>
            <a:r>
              <a:rPr lang="pt-BR" dirty="0"/>
              <a:t>Planejamento do projeto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E91457A-B2D1-4A6B-9EDE-B3D63B3CBABF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Equipe projeto </a:t>
            </a:r>
            <a:r>
              <a:rPr lang="pt-BR" dirty="0" err="1"/>
              <a:t>ecolight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79" y="2804895"/>
            <a:ext cx="4074002" cy="2846648"/>
          </a:xfrm>
        </p:spPr>
        <p:txBody>
          <a:bodyPr rtlCol="0"/>
          <a:lstStyle/>
          <a:p>
            <a:pPr marL="285750" indent="-285750" algn="l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Site Institucional;</a:t>
            </a:r>
          </a:p>
          <a:p>
            <a:pPr marL="285750" indent="-285750" algn="l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Manual de Instalação;</a:t>
            </a:r>
          </a:p>
          <a:p>
            <a:pPr marL="285750" indent="-285750" algn="l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Banco de Dados;</a:t>
            </a:r>
          </a:p>
          <a:p>
            <a:pPr marL="285750" indent="-285750" algn="l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Help Desk.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pt-BR" dirty="0"/>
              <a:t>Caio </a:t>
            </a:r>
            <a:r>
              <a:rPr lang="pt-BR" dirty="0" err="1"/>
              <a:t>martins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97746"/>
            <a:ext cx="4074002" cy="2834508"/>
          </a:xfrm>
        </p:spPr>
        <p:txBody>
          <a:bodyPr rtlCol="0"/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Site Institucional;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Conexão com a nuvem;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Planilha de Risco;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HLD;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Ferramenta de Gestão.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 dirty="0"/>
              <a:t>Elton santos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62EE8B9-90C6-4DD7-A39D-25065765547F}"/>
              </a:ext>
            </a:extLst>
          </p:cNvPr>
          <p:cNvSpPr/>
          <p:nvPr/>
        </p:nvSpPr>
        <p:spPr>
          <a:xfrm>
            <a:off x="5092504" y="1648186"/>
            <a:ext cx="1003495" cy="103874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B34AA63-F874-43EF-8399-B3321434A301}"/>
              </a:ext>
            </a:extLst>
          </p:cNvPr>
          <p:cNvSpPr/>
          <p:nvPr/>
        </p:nvSpPr>
        <p:spPr>
          <a:xfrm>
            <a:off x="6103490" y="4690442"/>
            <a:ext cx="1003495" cy="103874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B0C0C3-9269-4B3D-A748-41B5B6DA3CC1}"/>
              </a:ext>
            </a:extLst>
          </p:cNvPr>
          <p:cNvSpPr txBox="1"/>
          <p:nvPr/>
        </p:nvSpPr>
        <p:spPr>
          <a:xfrm>
            <a:off x="3094811" y="2229369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Desenvolvedor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C12E91-A6E6-4904-B679-25AB6338C469}"/>
              </a:ext>
            </a:extLst>
          </p:cNvPr>
          <p:cNvSpPr txBox="1"/>
          <p:nvPr/>
        </p:nvSpPr>
        <p:spPr>
          <a:xfrm>
            <a:off x="7327918" y="527417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Scrum Master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6681E1D-C6A1-44CF-B924-9BE8995A87E0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Espaço Reservado para Imagem 30" descr="Laptop">
            <a:extLst>
              <a:ext uri="{FF2B5EF4-FFF2-40B4-BE49-F238E27FC236}">
                <a16:creationId xmlns:a16="http://schemas.microsoft.com/office/drawing/2014/main" id="{A72F7579-C3C2-4049-81D8-9DB77BF35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99471" y="4826280"/>
            <a:ext cx="767067" cy="767067"/>
          </a:xfrm>
          <a:prstGeom prst="rect">
            <a:avLst/>
          </a:prstGeom>
          <a:noFill/>
        </p:spPr>
      </p:pic>
      <p:pic>
        <p:nvPicPr>
          <p:cNvPr id="28" name="Espaço Reservado para Imagem 30" descr="Laptop">
            <a:extLst>
              <a:ext uri="{FF2B5EF4-FFF2-40B4-BE49-F238E27FC236}">
                <a16:creationId xmlns:a16="http://schemas.microsoft.com/office/drawing/2014/main" id="{953122A6-48BD-48DB-8549-A6862D5FF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5938" y="1730873"/>
            <a:ext cx="767067" cy="767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Equipe projeto </a:t>
            </a:r>
            <a:r>
              <a:rPr lang="pt-BR" dirty="0" err="1"/>
              <a:t>ecolight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pt-BR" dirty="0"/>
              <a:t>Heric santos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 dirty="0"/>
              <a:t>Wellington pereira</a:t>
            </a:r>
          </a:p>
        </p:txBody>
      </p:sp>
      <p:pic>
        <p:nvPicPr>
          <p:cNvPr id="31" name="Espaço Reservado para Imagem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99471" y="4826280"/>
            <a:ext cx="767067" cy="767067"/>
          </a:xfr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E351D6A-8055-4525-B27E-FA9ABD2B7506}"/>
              </a:ext>
            </a:extLst>
          </p:cNvPr>
          <p:cNvSpPr/>
          <p:nvPr/>
        </p:nvSpPr>
        <p:spPr>
          <a:xfrm>
            <a:off x="5077861" y="1624203"/>
            <a:ext cx="1010406" cy="103874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69565E6-0D60-4D90-8159-BA364B7292D9}"/>
              </a:ext>
            </a:extLst>
          </p:cNvPr>
          <p:cNvSpPr/>
          <p:nvPr/>
        </p:nvSpPr>
        <p:spPr>
          <a:xfrm>
            <a:off x="6088267" y="4691772"/>
            <a:ext cx="1010406" cy="103874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5A001B7-995D-4744-A865-272848C3A1A4}"/>
              </a:ext>
            </a:extLst>
          </p:cNvPr>
          <p:cNvSpPr txBox="1"/>
          <p:nvPr/>
        </p:nvSpPr>
        <p:spPr>
          <a:xfrm>
            <a:off x="3059463" y="2232674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284180C-CD2F-471A-8DA2-269EC359B6AD}"/>
              </a:ext>
            </a:extLst>
          </p:cNvPr>
          <p:cNvSpPr txBox="1"/>
          <p:nvPr/>
        </p:nvSpPr>
        <p:spPr>
          <a:xfrm>
            <a:off x="7741756" y="527417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Desenvolvedor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4F2299C-0F11-4615-8FF9-273B2BEB8187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Espaço Reservado para Imagem 30" descr="Laptop">
            <a:extLst>
              <a:ext uri="{FF2B5EF4-FFF2-40B4-BE49-F238E27FC236}">
                <a16:creationId xmlns:a16="http://schemas.microsoft.com/office/drawing/2014/main" id="{9D46CCBE-63AC-43BA-8C2A-0D0D1B9F89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5938" y="1767888"/>
            <a:ext cx="767067" cy="767067"/>
          </a:xfrm>
          <a:prstGeom prst="rect">
            <a:avLst/>
          </a:prstGeom>
          <a:noFill/>
        </p:spPr>
      </p:pic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B1B949E4-7F5D-421A-B359-DA065CF1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79" y="2804895"/>
            <a:ext cx="4074002" cy="2846648"/>
          </a:xfrm>
        </p:spPr>
        <p:txBody>
          <a:bodyPr rtlCol="0"/>
          <a:lstStyle/>
          <a:p>
            <a:pPr marL="285750" indent="-285750" algn="l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Site Institucional;</a:t>
            </a:r>
          </a:p>
          <a:p>
            <a:pPr marL="285750" indent="-285750" algn="l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Backlog</a:t>
            </a:r>
            <a:r>
              <a:rPr lang="pt-BR" sz="1600" dirty="0"/>
              <a:t>;</a:t>
            </a:r>
          </a:p>
          <a:p>
            <a:pPr marL="285750" indent="-285750" algn="l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Fluxograma;</a:t>
            </a:r>
          </a:p>
          <a:p>
            <a:pPr marL="285750" indent="-285750" algn="l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Conexão com a nuvem.</a:t>
            </a:r>
            <a:endParaRPr lang="pt-BR" sz="1600" dirty="0"/>
          </a:p>
        </p:txBody>
      </p:sp>
      <p:sp>
        <p:nvSpPr>
          <p:cNvPr id="26" name="Espaço Reservado para Conteúdo 7">
            <a:extLst>
              <a:ext uri="{FF2B5EF4-FFF2-40B4-BE49-F238E27FC236}">
                <a16:creationId xmlns:a16="http://schemas.microsoft.com/office/drawing/2014/main" id="{452868F5-33E9-4CED-9DD8-BA8BE28409C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79853" y="2060357"/>
            <a:ext cx="4074002" cy="2834508"/>
          </a:xfrm>
        </p:spPr>
        <p:txBody>
          <a:bodyPr rtlCol="0"/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Site Institucional;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HLD;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LLD;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Banco de Dados.</a:t>
            </a:r>
          </a:p>
          <a:p>
            <a:pPr algn="ctr">
              <a:buClr>
                <a:schemeClr val="accent2"/>
              </a:buClr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97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15</a:t>
            </a:fld>
            <a:endParaRPr lang="pt-BR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70814DA-5528-46BE-9DC9-87A9EB1C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48135" cy="3811588"/>
          </a:xfrm>
        </p:spPr>
        <p:txBody>
          <a:bodyPr>
            <a:normAutofit lnSpcReduction="10000"/>
          </a:bodyPr>
          <a:lstStyle/>
          <a:p>
            <a:pPr marL="571500" indent="-285750"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600" dirty="0" err="1"/>
              <a:t>Experiências</a:t>
            </a:r>
            <a:r>
              <a:rPr lang="en-US" sz="2600" dirty="0"/>
              <a:t> </a:t>
            </a:r>
            <a:r>
              <a:rPr lang="en-US" sz="2600" dirty="0" err="1"/>
              <a:t>Positivas</a:t>
            </a:r>
            <a:r>
              <a:rPr lang="en-US" sz="2600" dirty="0"/>
              <a:t>;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sz="2400" dirty="0"/>
          </a:p>
          <a:p>
            <a:pPr marL="571500" indent="-285750"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600" dirty="0" err="1"/>
              <a:t>Experiências</a:t>
            </a:r>
            <a:r>
              <a:rPr lang="en-US" sz="2600" dirty="0"/>
              <a:t> </a:t>
            </a:r>
            <a:r>
              <a:rPr lang="en-US" sz="2600" dirty="0" err="1"/>
              <a:t>Negativas</a:t>
            </a:r>
            <a:r>
              <a:rPr lang="en-US" sz="2600" dirty="0"/>
              <a:t>;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sz="2400" dirty="0"/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sz="2400" dirty="0"/>
              <a:t>Como </a:t>
            </a:r>
            <a:r>
              <a:rPr lang="en-US" sz="2400" dirty="0" err="1"/>
              <a:t>administramos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problemas</a:t>
            </a:r>
            <a:endParaRPr lang="en-US" sz="2400" dirty="0"/>
          </a:p>
          <a:p>
            <a:pPr marL="1085850" lvl="1" indent="-342900"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dirty="0" err="1"/>
              <a:t>Analisamos</a:t>
            </a:r>
            <a:r>
              <a:rPr lang="en-US" sz="2200" dirty="0"/>
              <a:t> o peso;</a:t>
            </a:r>
          </a:p>
          <a:p>
            <a:pPr marL="1085850" lvl="1" indent="-342900"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dirty="0" err="1"/>
              <a:t>Distribuímos</a:t>
            </a:r>
            <a:r>
              <a:rPr lang="en-US" sz="2200" dirty="0"/>
              <a:t> as </a:t>
            </a:r>
            <a:r>
              <a:rPr lang="en-US" sz="2200" dirty="0" err="1"/>
              <a:t>atividades</a:t>
            </a:r>
            <a:r>
              <a:rPr lang="en-US" sz="2200" dirty="0"/>
              <a:t>. </a:t>
            </a:r>
          </a:p>
          <a:p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" y="364989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METODOLOGIA E FERRAMENTA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359EFCC-2780-45CB-BBFD-802DF22A16E0}"/>
              </a:ext>
            </a:extLst>
          </p:cNvPr>
          <p:cNvCxnSpPr/>
          <p:nvPr/>
        </p:nvCxnSpPr>
        <p:spPr>
          <a:xfrm>
            <a:off x="5964702" y="1434905"/>
            <a:ext cx="0" cy="50208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59D3E6C0-3901-4E2F-A10E-C0E32E0D89E3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336D26-5113-469E-B7D1-AB890B7C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302" y="2896710"/>
            <a:ext cx="4529794" cy="35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8AD78B-5708-4CDB-A39A-919A68B4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98" y="1765322"/>
            <a:ext cx="4459198" cy="58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93895" y="-105071"/>
            <a:ext cx="11150600" cy="920336"/>
          </a:xfrm>
        </p:spPr>
        <p:txBody>
          <a:bodyPr rtlCol="0"/>
          <a:lstStyle/>
          <a:p>
            <a:pPr rtl="0"/>
            <a:r>
              <a:rPr lang="pt-BR" dirty="0"/>
              <a:t>Backlog e sprints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9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9AD804E-3011-4909-A268-68D1AA4684B7}"/>
              </a:ext>
            </a:extLst>
          </p:cNvPr>
          <p:cNvSpPr/>
          <p:nvPr/>
        </p:nvSpPr>
        <p:spPr>
          <a:xfrm>
            <a:off x="393895" y="6257087"/>
            <a:ext cx="1181687" cy="60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85F92D-2909-4544-B5D9-CCCE4A698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31905" r="20673" b="12802"/>
          <a:stretch/>
        </p:blipFill>
        <p:spPr>
          <a:xfrm>
            <a:off x="611786" y="1204492"/>
            <a:ext cx="10414354" cy="525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Mapeamento dos riscos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9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E76354-B419-4A08-AA95-77B1497E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" t="28807" r="41815" b="31604"/>
          <a:stretch/>
        </p:blipFill>
        <p:spPr>
          <a:xfrm>
            <a:off x="235973" y="1976284"/>
            <a:ext cx="7804129" cy="3088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1F07FD-D68A-4F81-8C7E-405E5C120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62" t="28807" r="15345" b="37628"/>
          <a:stretch/>
        </p:blipFill>
        <p:spPr>
          <a:xfrm>
            <a:off x="8299938" y="2369952"/>
            <a:ext cx="3193367" cy="2300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AAEC904-E0E2-4982-AF5C-8320E550E374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8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8007" y="2171702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Desenvolvimento do projeto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444044-22DF-463B-A424-5ABA8C9D656E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4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635" y="6343"/>
            <a:ext cx="3830833" cy="920336"/>
          </a:xfrm>
        </p:spPr>
        <p:txBody>
          <a:bodyPr rtlCol="0"/>
          <a:lstStyle/>
          <a:p>
            <a:pPr rtl="0"/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 design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C6A1A9B6-3233-4693-A6C4-22B15CCCB298}"/>
              </a:ext>
            </a:extLst>
          </p:cNvPr>
          <p:cNvSpPr/>
          <p:nvPr/>
        </p:nvSpPr>
        <p:spPr>
          <a:xfrm>
            <a:off x="7778333" y="1953864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6" name="Gráfico 55" descr="Servidor">
            <a:extLst>
              <a:ext uri="{FF2B5EF4-FFF2-40B4-BE49-F238E27FC236}">
                <a16:creationId xmlns:a16="http://schemas.microsoft.com/office/drawing/2014/main" id="{764FDF73-3065-475E-81D8-C2FBD0DD3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289" y="2563493"/>
            <a:ext cx="871151" cy="871151"/>
          </a:xfrm>
          <a:prstGeom prst="rect">
            <a:avLst/>
          </a:prstGeom>
        </p:spPr>
      </p:pic>
      <p:pic>
        <p:nvPicPr>
          <p:cNvPr id="57" name="Gráfico 56" descr="Computação em Nuvem">
            <a:extLst>
              <a:ext uri="{FF2B5EF4-FFF2-40B4-BE49-F238E27FC236}">
                <a16:creationId xmlns:a16="http://schemas.microsoft.com/office/drawing/2014/main" id="{C35BB2D5-09F6-4A07-8FD9-E90D1D018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2052" y="2369662"/>
            <a:ext cx="1281145" cy="1242301"/>
          </a:xfrm>
          <a:prstGeom prst="rect">
            <a:avLst/>
          </a:prstGeom>
        </p:spPr>
      </p:pic>
      <p:pic>
        <p:nvPicPr>
          <p:cNvPr id="58" name="Gráfico 57" descr="Wi-Fi">
            <a:extLst>
              <a:ext uri="{FF2B5EF4-FFF2-40B4-BE49-F238E27FC236}">
                <a16:creationId xmlns:a16="http://schemas.microsoft.com/office/drawing/2014/main" id="{97E16761-24D3-40C0-95F1-7A2E5A886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59" name="Gráfico 58" descr="Wi-Fi">
            <a:extLst>
              <a:ext uri="{FF2B5EF4-FFF2-40B4-BE49-F238E27FC236}">
                <a16:creationId xmlns:a16="http://schemas.microsoft.com/office/drawing/2014/main" id="{60BB3177-99AB-4F4E-ACDB-FD2245C09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8E97370-0E45-4812-818E-20B31FD43264}"/>
              </a:ext>
            </a:extLst>
          </p:cNvPr>
          <p:cNvGrpSpPr/>
          <p:nvPr/>
        </p:nvGrpSpPr>
        <p:grpSpPr>
          <a:xfrm>
            <a:off x="490272" y="394431"/>
            <a:ext cx="4844432" cy="3069130"/>
            <a:chOff x="356813" y="168822"/>
            <a:chExt cx="4402943" cy="2901674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E8A046C4-CB94-4B40-AE28-6ABA3DF08B0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2" name="Gráfico 61" descr="Internet">
              <a:extLst>
                <a:ext uri="{FF2B5EF4-FFF2-40B4-BE49-F238E27FC236}">
                  <a16:creationId xmlns:a16="http://schemas.microsoft.com/office/drawing/2014/main" id="{75AED34F-18B0-432A-AF89-A32814A5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63" name="Gráfico 62" descr="Roteador sem fio">
              <a:extLst>
                <a:ext uri="{FF2B5EF4-FFF2-40B4-BE49-F238E27FC236}">
                  <a16:creationId xmlns:a16="http://schemas.microsoft.com/office/drawing/2014/main" id="{414D7EB9-52F2-475F-94A5-555F1995B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71476D8-64B1-4A02-937E-88F78343BA63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46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Intel core i5 4GB 500GB HD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41928110-F273-4AC1-BD92-454475BCF9BB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FE5B28C-A858-4CA4-A317-938F9221405E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67" name="Gráfico 66" descr="Rede social">
              <a:extLst>
                <a:ext uri="{FF2B5EF4-FFF2-40B4-BE49-F238E27FC236}">
                  <a16:creationId xmlns:a16="http://schemas.microsoft.com/office/drawing/2014/main" id="{8EFC50F4-AD0A-49E6-9476-61D9D5C1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0A6933D5-2915-43E4-B670-E2466995051D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FA28020F-60EF-4FBC-A1BA-5CECE796F150}"/>
              </a:ext>
            </a:extLst>
          </p:cNvPr>
          <p:cNvGrpSpPr/>
          <p:nvPr/>
        </p:nvGrpSpPr>
        <p:grpSpPr>
          <a:xfrm>
            <a:off x="490272" y="3690187"/>
            <a:ext cx="5605728" cy="3142548"/>
            <a:chOff x="96751" y="3831117"/>
            <a:chExt cx="5567911" cy="3086179"/>
          </a:xfrm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AEC097E4-0F56-4562-8AAB-21CBBC22DEDB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Gráfico 70" descr="Internet">
              <a:extLst>
                <a:ext uri="{FF2B5EF4-FFF2-40B4-BE49-F238E27FC236}">
                  <a16:creationId xmlns:a16="http://schemas.microsoft.com/office/drawing/2014/main" id="{100CB6F6-A1FC-4D5C-8F41-6ED5B0FA1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72" name="Gráfico 71" descr="Roteador sem fio">
              <a:extLst>
                <a:ext uri="{FF2B5EF4-FFF2-40B4-BE49-F238E27FC236}">
                  <a16:creationId xmlns:a16="http://schemas.microsoft.com/office/drawing/2014/main" id="{C7668ECB-8456-442D-A6D5-2AF20CC52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73" name="Imagem 7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A7D80AE1-8439-4172-ABF4-28449DED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Modelo 3D 73" descr="Pen Drive USB">
                  <a:extLst>
                    <a:ext uri="{FF2B5EF4-FFF2-40B4-BE49-F238E27FC236}">
                      <a16:creationId xmlns:a16="http://schemas.microsoft.com/office/drawing/2014/main" id="{19F12854-2E0E-42A2-8C83-9D5C5550496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4933960"/>
                    </p:ext>
                  </p:extLst>
                </p:nvPr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6">
                    <am3d:spPr>
                      <a:xfrm rot="5400000">
                        <a:off x="0" y="0"/>
                        <a:ext cx="633678" cy="227226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Modelo 3D 73" descr="Pen Drive USB">
                  <a:extLst>
                    <a:ext uri="{FF2B5EF4-FFF2-40B4-BE49-F238E27FC236}">
                      <a16:creationId xmlns:a16="http://schemas.microsoft.com/office/drawing/2014/main" id="{19F12854-2E0E-42A2-8C83-9D5C5550496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5400000">
                  <a:off x="684330" y="5469517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5" name="Conector: Angulado 74">
              <a:extLst>
                <a:ext uri="{FF2B5EF4-FFF2-40B4-BE49-F238E27FC236}">
                  <a16:creationId xmlns:a16="http://schemas.microsoft.com/office/drawing/2014/main" id="{57564B50-6A73-49D6-AB12-A161608E8783}"/>
                </a:ext>
              </a:extLst>
            </p:cNvPr>
            <p:cNvCxnSpPr>
              <a:cxnSpLocks/>
              <a:endCxn id="74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áfico 75" descr="Rede social">
              <a:extLst>
                <a:ext uri="{FF2B5EF4-FFF2-40B4-BE49-F238E27FC236}">
                  <a16:creationId xmlns:a16="http://schemas.microsoft.com/office/drawing/2014/main" id="{AC230A09-FEAC-4F6B-BD4E-138CD551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AB6A76C1-1016-4F8F-96ED-79B7B2896B79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D5460465-C55A-41C6-ADA2-ACF688928575}"/>
                </a:ext>
              </a:extLst>
            </p:cNvPr>
            <p:cNvSpPr txBox="1"/>
            <p:nvPr/>
          </p:nvSpPr>
          <p:spPr>
            <a:xfrm>
              <a:off x="3792160" y="4663759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CCC86A83-D857-49BD-8004-A90697E8C962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B2592A4C-38BA-4E8A-872E-5AB2387563F8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BE64C97A-5C95-4A1C-B9D2-BD5815BC2ECD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91D326C4-E40F-4DD5-A042-6221832EF802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9A3572B8-AE89-48F5-97CA-47610FF76328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AF613AAC-B89E-45D8-9597-B6D820E2EB45}"/>
                </a:ext>
              </a:extLst>
            </p:cNvPr>
            <p:cNvSpPr txBox="1"/>
            <p:nvPr/>
          </p:nvSpPr>
          <p:spPr>
            <a:xfrm>
              <a:off x="227456" y="3941403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26B02127-F3D3-44EC-A6F0-A1D9D8459695}"/>
              </a:ext>
            </a:extLst>
          </p:cNvPr>
          <p:cNvSpPr txBox="1"/>
          <p:nvPr/>
        </p:nvSpPr>
        <p:spPr>
          <a:xfrm>
            <a:off x="8974887" y="3587044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6" name="Conector: Angulado 85">
            <a:extLst>
              <a:ext uri="{FF2B5EF4-FFF2-40B4-BE49-F238E27FC236}">
                <a16:creationId xmlns:a16="http://schemas.microsoft.com/office/drawing/2014/main" id="{8B3C88FD-4AD2-465D-9D0D-AD99DE0D039E}"/>
              </a:ext>
            </a:extLst>
          </p:cNvPr>
          <p:cNvCxnSpPr>
            <a:cxnSpLocks/>
          </p:cNvCxnSpPr>
          <p:nvPr/>
        </p:nvCxnSpPr>
        <p:spPr>
          <a:xfrm flipV="1">
            <a:off x="5919295" y="4506080"/>
            <a:ext cx="3975025" cy="102658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C21D0922-6328-4D24-913D-1E93B3D24EAF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5863343" y="1431356"/>
            <a:ext cx="4193073" cy="16490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Angulado 87">
            <a:extLst>
              <a:ext uri="{FF2B5EF4-FFF2-40B4-BE49-F238E27FC236}">
                <a16:creationId xmlns:a16="http://schemas.microsoft.com/office/drawing/2014/main" id="{4E6758C2-65DB-4F55-8242-E84B86CC3168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575532" y="833112"/>
            <a:ext cx="2148738" cy="1752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Angulado 88">
            <a:extLst>
              <a:ext uri="{FF2B5EF4-FFF2-40B4-BE49-F238E27FC236}">
                <a16:creationId xmlns:a16="http://schemas.microsoft.com/office/drawing/2014/main" id="{5878B087-0885-4DF7-83A6-AA2E95E5BFED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5044829" y="4946768"/>
            <a:ext cx="684847" cy="49391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B3C6EC09-8390-478C-B89E-9C23BC53235C}"/>
              </a:ext>
            </a:extLst>
          </p:cNvPr>
          <p:cNvSpPr txBox="1"/>
          <p:nvPr/>
        </p:nvSpPr>
        <p:spPr>
          <a:xfrm>
            <a:off x="7755209" y="2107621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91" name="Gráfico 90" descr="Banco de dados">
            <a:extLst>
              <a:ext uri="{FF2B5EF4-FFF2-40B4-BE49-F238E27FC236}">
                <a16:creationId xmlns:a16="http://schemas.microsoft.com/office/drawing/2014/main" id="{C84C54E0-E861-4957-80C1-AC73CE7BB1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77999" y="2438862"/>
            <a:ext cx="914400" cy="1137301"/>
          </a:xfrm>
          <a:prstGeom prst="rect">
            <a:avLst/>
          </a:prstGeom>
        </p:spPr>
      </p:pic>
      <p:pic>
        <p:nvPicPr>
          <p:cNvPr id="92" name="Gráfico 91" descr="Antena parabólica">
            <a:extLst>
              <a:ext uri="{FF2B5EF4-FFF2-40B4-BE49-F238E27FC236}">
                <a16:creationId xmlns:a16="http://schemas.microsoft.com/office/drawing/2014/main" id="{A158B768-504A-45FB-BBB2-191FAC08F4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93" name="Gráfico 92" descr="Antena parabólica">
            <a:extLst>
              <a:ext uri="{FF2B5EF4-FFF2-40B4-BE49-F238E27FC236}">
                <a16:creationId xmlns:a16="http://schemas.microsoft.com/office/drawing/2014/main" id="{45A3F4A3-EEC0-44DA-9D49-FDFF7A2A7C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  <p:pic>
        <p:nvPicPr>
          <p:cNvPr id="94" name="Imagem 93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C8640666-82E9-468E-8623-F676C986AB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3" y="5786113"/>
            <a:ext cx="833648" cy="504041"/>
          </a:xfrm>
          <a:prstGeom prst="rect">
            <a:avLst/>
          </a:prstGeom>
        </p:spPr>
      </p:pic>
      <p:pic>
        <p:nvPicPr>
          <p:cNvPr id="95" name="Imagem 94" descr="Uma imagem contendo basquete, atletismo&#10;&#10;Descrição gerada automaticamente">
            <a:extLst>
              <a:ext uri="{FF2B5EF4-FFF2-40B4-BE49-F238E27FC236}">
                <a16:creationId xmlns:a16="http://schemas.microsoft.com/office/drawing/2014/main" id="{2CDEB0BA-F283-402C-B3BF-5D6A4CDD7C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83" y="3576163"/>
            <a:ext cx="826988" cy="670890"/>
          </a:xfrm>
          <a:prstGeom prst="rect">
            <a:avLst/>
          </a:prstGeom>
        </p:spPr>
      </p:pic>
      <p:pic>
        <p:nvPicPr>
          <p:cNvPr id="96" name="Imagem 95" descr="Uma imagem contendo texto, kit, desenho, placar&#10;&#10;Descrição gerada automaticamente">
            <a:extLst>
              <a:ext uri="{FF2B5EF4-FFF2-40B4-BE49-F238E27FC236}">
                <a16:creationId xmlns:a16="http://schemas.microsoft.com/office/drawing/2014/main" id="{49112CE7-9DFD-453D-8F37-7D79AFA462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95" y="3463561"/>
            <a:ext cx="1237541" cy="686217"/>
          </a:xfrm>
          <a:prstGeom prst="rect">
            <a:avLst/>
          </a:prstGeom>
        </p:spPr>
      </p:pic>
      <p:pic>
        <p:nvPicPr>
          <p:cNvPr id="97" name="Imagem 9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07C6DC57-C178-4F6B-8964-1804B64738F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99" y="2989231"/>
            <a:ext cx="569593" cy="346285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D25A7DB4-0E01-4BD1-8670-28C80847D61D}"/>
              </a:ext>
            </a:extLst>
          </p:cNvPr>
          <p:cNvSpPr txBox="1"/>
          <p:nvPr/>
        </p:nvSpPr>
        <p:spPr>
          <a:xfrm>
            <a:off x="1887511" y="3376108"/>
            <a:ext cx="2007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Setor com Sensor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D0E6B500-33E8-4808-B328-04F9E76570C6}"/>
              </a:ext>
            </a:extLst>
          </p:cNvPr>
          <p:cNvSpPr txBox="1"/>
          <p:nvPr/>
        </p:nvSpPr>
        <p:spPr>
          <a:xfrm>
            <a:off x="2015688" y="77054"/>
            <a:ext cx="181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Camada Cliente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56CD34C2-9D70-4CD6-A56B-744ACE98E0F5}"/>
              </a:ext>
            </a:extLst>
          </p:cNvPr>
          <p:cNvSpPr txBox="1"/>
          <p:nvPr/>
        </p:nvSpPr>
        <p:spPr>
          <a:xfrm>
            <a:off x="8930210" y="1596258"/>
            <a:ext cx="225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Servidor em Nuvem</a:t>
            </a:r>
          </a:p>
        </p:txBody>
      </p:sp>
      <p:pic>
        <p:nvPicPr>
          <p:cNvPr id="101" name="Imagem 10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66D383E-9930-4D57-9CFB-8DE9FDC9FA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63" y="2325438"/>
            <a:ext cx="976524" cy="5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equipe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pt-BR" dirty="0"/>
              <a:t>Caio </a:t>
            </a:r>
            <a:r>
              <a:rPr lang="pt-BR" dirty="0" err="1"/>
              <a:t>martins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r>
              <a:rPr lang="pt-BR" dirty="0"/>
              <a:t>Scrum Master</a:t>
            </a:r>
          </a:p>
          <a:p>
            <a:pPr rtl="0"/>
            <a:endParaRPr lang="pt-BR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pt-BR" dirty="0"/>
              <a:t>Elton silva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pt-BR" dirty="0"/>
              <a:t>Heric santos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pt-BR" dirty="0"/>
              <a:t>Desenvolvedor</a:t>
            </a:r>
          </a:p>
          <a:p>
            <a:pPr rtl="0"/>
            <a:endParaRPr lang="pt-BR" dirty="0"/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pt-BR" dirty="0"/>
              <a:t>Wellington pereira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68AF278-02EE-46D5-A27C-77D8F7F4B9ED}"/>
              </a:ext>
            </a:extLst>
          </p:cNvPr>
          <p:cNvSpPr/>
          <p:nvPr/>
        </p:nvSpPr>
        <p:spPr>
          <a:xfrm>
            <a:off x="1080644" y="1838186"/>
            <a:ext cx="1448129" cy="147019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A6B28BD-F681-4D8E-A301-5EA62EC4DB52}"/>
              </a:ext>
            </a:extLst>
          </p:cNvPr>
          <p:cNvSpPr/>
          <p:nvPr/>
        </p:nvSpPr>
        <p:spPr>
          <a:xfrm>
            <a:off x="3953865" y="1838185"/>
            <a:ext cx="1448129" cy="147019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E582FD6-3636-4C29-8818-2CAC20E0B875}"/>
              </a:ext>
            </a:extLst>
          </p:cNvPr>
          <p:cNvSpPr/>
          <p:nvPr/>
        </p:nvSpPr>
        <p:spPr>
          <a:xfrm>
            <a:off x="6786876" y="1838185"/>
            <a:ext cx="1448129" cy="147019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FD153DD-9A52-4425-8921-FE0CF5125DF2}"/>
              </a:ext>
            </a:extLst>
          </p:cNvPr>
          <p:cNvSpPr/>
          <p:nvPr/>
        </p:nvSpPr>
        <p:spPr>
          <a:xfrm>
            <a:off x="9619887" y="1838184"/>
            <a:ext cx="1448129" cy="147019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spaço Reservado para Conteúdo 11">
            <a:extLst>
              <a:ext uri="{FF2B5EF4-FFF2-40B4-BE49-F238E27FC236}">
                <a16:creationId xmlns:a16="http://schemas.microsoft.com/office/drawing/2014/main" id="{CABBF584-28A1-4EF9-8A0B-D94D886CBBC1}"/>
              </a:ext>
            </a:extLst>
          </p:cNvPr>
          <p:cNvSpPr txBox="1">
            <a:spLocks/>
          </p:cNvSpPr>
          <p:nvPr/>
        </p:nvSpPr>
        <p:spPr>
          <a:xfrm>
            <a:off x="534324" y="4034657"/>
            <a:ext cx="2588705" cy="17490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Desenvolvedor</a:t>
            </a:r>
          </a:p>
          <a:p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2FE71B6-FA37-4E59-AADF-15996EA7157A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20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158768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MODELO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B246DF-B60D-42A4-8C80-00087A976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29" t="23858" r="40967" b="18910"/>
          <a:stretch/>
        </p:blipFill>
        <p:spPr>
          <a:xfrm>
            <a:off x="351692" y="1079104"/>
            <a:ext cx="7074410" cy="56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21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158768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PARÂMETROS E ANALYTICS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946296D-250B-4973-B80C-3F7056FA1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3" t="52603" r="30807" b="33971"/>
          <a:stretch/>
        </p:blipFill>
        <p:spPr>
          <a:xfrm>
            <a:off x="1982804" y="4455686"/>
            <a:ext cx="8200104" cy="126660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EC392ED-9CEE-4DB8-850A-612E04A2D5CC}"/>
              </a:ext>
            </a:extLst>
          </p:cNvPr>
          <p:cNvSpPr txBox="1"/>
          <p:nvPr/>
        </p:nvSpPr>
        <p:spPr>
          <a:xfrm>
            <a:off x="673585" y="1645920"/>
            <a:ext cx="6697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Limites estabelecidos de acordo com os padrões de luminosidade para as industrias;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2000" dirty="0" err="1"/>
              <a:t>Cards</a:t>
            </a:r>
            <a:r>
              <a:rPr lang="pt-BR" sz="2000" dirty="0"/>
              <a:t> posicionados na dashboard mudam de cor de acordo com os parâmetros;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Alertas são sinalizados na tela do cliente avisando-o para que alguma media seja realizada.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58A4358-550C-4597-9553-91B028F1B389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5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655" y="1747033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Site institucional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F01823A-7982-4394-9DEA-B2F716A285BE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0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898" y="1903587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Suporte ao cliente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7F6A97C-017C-4231-891D-8BD00E563DE5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05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24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69077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MANUAL DE INSTALAÇÃO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78C5C56-1AEE-4DA8-8461-B976831DC733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75F801-2028-44D7-93F2-69590AF8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74" y="1143000"/>
            <a:ext cx="8141764" cy="457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E4FB387-F914-4A4E-A8C8-D2A60EF5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9" y="1296588"/>
            <a:ext cx="8130501" cy="4571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7EF975B-A6CB-4820-92B4-FEC35CC2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9" y="1450177"/>
            <a:ext cx="8130499" cy="45719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59E0DB1-39A7-48A1-9D0A-35999E4F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7" y="1603764"/>
            <a:ext cx="8130499" cy="45719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BCC7F178-8A9F-4D85-A792-45837726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9" y="1757352"/>
            <a:ext cx="8130497" cy="45719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ED483EF2-8962-4B7C-AC0D-3EC02DD5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71" y="1910941"/>
            <a:ext cx="8130496" cy="45719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25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893" y="1312910"/>
            <a:ext cx="8356209" cy="920336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pt-BR" sz="3600" b="1" dirty="0"/>
              <a:t>PROCESSO DE ATENDIMENTO AO CLIENTE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670898-CCF3-47B8-B37E-4EE5F0ACD77E}"/>
              </a:ext>
            </a:extLst>
          </p:cNvPr>
          <p:cNvSpPr/>
          <p:nvPr/>
        </p:nvSpPr>
        <p:spPr>
          <a:xfrm>
            <a:off x="379828" y="6231988"/>
            <a:ext cx="1153550" cy="467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2" name="Picture 4" descr="Index of /marketing/E-mail">
            <a:extLst>
              <a:ext uri="{FF2B5EF4-FFF2-40B4-BE49-F238E27FC236}">
                <a16:creationId xmlns:a16="http://schemas.microsoft.com/office/drawing/2014/main" id="{08DE70A9-A6CF-4294-86D3-B86CFED7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11" y="2993616"/>
            <a:ext cx="3238372" cy="323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8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08D3018-7EC4-4884-AA79-7A1BA72B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pt-BR" noProof="0" smtClean="0"/>
              <a:pPr rtl="0"/>
              <a:t>26</a:t>
            </a:fld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B617B5-2B2E-42DA-9F19-76767189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3F204C-9298-402B-862C-30AD55512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49BCE25-CFC2-4171-B6AC-CFC9E1C0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986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27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158768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HELP DESK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609B62F-CC3A-4E3B-992B-996FEFCB4738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2B4EC7-2E8D-4F34-88C1-49FD647A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16" y="2250832"/>
            <a:ext cx="7590248" cy="40146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CCE15E5-26C8-4071-A6D7-F93AE9D6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26" y="214894"/>
            <a:ext cx="2482100" cy="248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3993" y="1747033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APRENDIZADOS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62BDB73-084F-4725-B367-451B8F36CE53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8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29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" y="363850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aprendizagem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70814DA-5528-46BE-9DC9-87A9EB1C0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919" y="1914115"/>
            <a:ext cx="5503862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Todos evoluíram suas habilidades e conhecimentos;</a:t>
            </a:r>
          </a:p>
          <a:p>
            <a:endParaRPr lang="pt-BR" dirty="0"/>
          </a:p>
          <a:p>
            <a:r>
              <a:rPr lang="pt-BR" dirty="0"/>
              <a:t>Superação de expectativas;</a:t>
            </a:r>
          </a:p>
          <a:p>
            <a:endParaRPr lang="pt-BR" dirty="0"/>
          </a:p>
          <a:p>
            <a:r>
              <a:rPr lang="pt-BR" dirty="0"/>
              <a:t>Relacionamento ótimo e agradável uns com os outros;</a:t>
            </a:r>
          </a:p>
          <a:p>
            <a:endParaRPr lang="pt-BR" dirty="0"/>
          </a:p>
          <a:p>
            <a:r>
              <a:rPr lang="pt-BR" dirty="0"/>
              <a:t>Determinação, organização e comprometimento.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1D9B418-B400-4302-9B24-C8B959C3C7C7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Saiba como montar a equipe ideal - Fluxo Consultoria">
            <a:extLst>
              <a:ext uri="{FF2B5EF4-FFF2-40B4-BE49-F238E27FC236}">
                <a16:creationId xmlns:a16="http://schemas.microsoft.com/office/drawing/2014/main" id="{2DA31667-2124-4E23-8332-E3346986B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t="481" r="13436" b="19200"/>
          <a:stretch/>
        </p:blipFill>
        <p:spPr bwMode="auto">
          <a:xfrm>
            <a:off x="393895" y="2241867"/>
            <a:ext cx="4403188" cy="316865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7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950" y="1747033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contextualização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100EB88-D651-49E7-B7CE-9F4893AEB152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302918" cy="2090808"/>
          </a:xfrm>
        </p:spPr>
        <p:txBody>
          <a:bodyPr rtlCol="0"/>
          <a:lstStyle/>
          <a:p>
            <a:pPr rtl="0"/>
            <a:r>
              <a:rPr lang="pt-BR" dirty="0"/>
              <a:t>Obrigado!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671D8D-BE6B-49AB-8CF5-B7797871C805}"/>
              </a:ext>
            </a:extLst>
          </p:cNvPr>
          <p:cNvSpPr/>
          <p:nvPr/>
        </p:nvSpPr>
        <p:spPr>
          <a:xfrm>
            <a:off x="6343650" y="970671"/>
            <a:ext cx="1857815" cy="1202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B749A3-D6C8-4E2F-8093-CF6B7CD4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11" y="1471404"/>
            <a:ext cx="3915191" cy="3915191"/>
          </a:xfrm>
          <a:prstGeom prst="flowChartConnector">
            <a:avLst/>
          </a:prstGeom>
          <a:solidFill>
            <a:srgbClr val="2C567A"/>
          </a:solidFill>
        </p:spPr>
      </p:pic>
      <p:pic>
        <p:nvPicPr>
          <p:cNvPr id="7" name="Imagem 6" descr="Uma imagem contendo edifício&#10;&#10;Descrição gerada automaticamente">
            <a:extLst>
              <a:ext uri="{FF2B5EF4-FFF2-40B4-BE49-F238E27FC236}">
                <a16:creationId xmlns:a16="http://schemas.microsoft.com/office/drawing/2014/main" id="{CDA81EFE-9688-4D16-A557-057DAC53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372" y="4470198"/>
            <a:ext cx="270736" cy="2707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8CA61B1-0FD0-4437-8C21-7E8F24AD11C5}"/>
              </a:ext>
            </a:extLst>
          </p:cNvPr>
          <p:cNvSpPr txBox="1"/>
          <p:nvPr/>
        </p:nvSpPr>
        <p:spPr>
          <a:xfrm>
            <a:off x="6988062" y="4413806"/>
            <a:ext cx="323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ecolight@bandtec.com.br</a:t>
            </a:r>
          </a:p>
        </p:txBody>
      </p:sp>
    </p:spTree>
    <p:extLst>
      <p:ext uri="{BB962C8B-B14F-4D97-AF65-F5344CB8AC3E}">
        <p14:creationId xmlns:p14="http://schemas.microsoft.com/office/powerpoint/2010/main" val="590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" y="364989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Segmento e mercado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70814DA-5528-46BE-9DC9-87A9EB1C0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919" y="1914115"/>
            <a:ext cx="5503862" cy="4351338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2"/>
              </a:buClr>
            </a:pPr>
            <a:r>
              <a:rPr lang="pt-BR" dirty="0"/>
              <a:t>Industria, nosso alvo principal;</a:t>
            </a:r>
          </a:p>
          <a:p>
            <a:pPr>
              <a:buClr>
                <a:schemeClr val="accent2"/>
              </a:buClr>
            </a:pPr>
            <a:endParaRPr lang="pt-BR" dirty="0"/>
          </a:p>
          <a:p>
            <a:pPr>
              <a:buClr>
                <a:schemeClr val="accent2"/>
              </a:buClr>
            </a:pPr>
            <a:r>
              <a:rPr lang="pt-BR" dirty="0"/>
              <a:t>Responsável por dominar a economia de diversos países;</a:t>
            </a:r>
          </a:p>
          <a:p>
            <a:pPr>
              <a:buClr>
                <a:schemeClr val="accent2"/>
              </a:buClr>
            </a:pPr>
            <a:endParaRPr lang="pt-BR" dirty="0"/>
          </a:p>
          <a:p>
            <a:pPr>
              <a:buClr>
                <a:schemeClr val="accent2"/>
              </a:buClr>
            </a:pPr>
            <a:r>
              <a:rPr lang="pt-BR" dirty="0"/>
              <a:t>Maior produtor de riquezas;</a:t>
            </a:r>
          </a:p>
          <a:p>
            <a:pPr>
              <a:buClr>
                <a:schemeClr val="accent2"/>
              </a:buClr>
            </a:pPr>
            <a:endParaRPr lang="pt-BR" dirty="0"/>
          </a:p>
          <a:p>
            <a:pPr>
              <a:buClr>
                <a:schemeClr val="accent2"/>
              </a:buClr>
            </a:pPr>
            <a:r>
              <a:rPr lang="pt-BR" dirty="0"/>
              <a:t>Representa </a:t>
            </a:r>
            <a:r>
              <a:rPr lang="en-US" dirty="0"/>
              <a:t>21,2% do PIB do </a:t>
            </a:r>
            <a:r>
              <a:rPr lang="en-US" dirty="0" err="1"/>
              <a:t>Brasil</a:t>
            </a:r>
            <a:r>
              <a:rPr lang="en-US" dirty="0"/>
              <a:t>;</a:t>
            </a:r>
            <a:endParaRPr lang="pt-BR" dirty="0"/>
          </a:p>
          <a:p>
            <a:pPr>
              <a:buClr>
                <a:schemeClr val="accent2"/>
              </a:buClr>
            </a:pPr>
            <a:endParaRPr lang="pt-BR" dirty="0"/>
          </a:p>
          <a:p>
            <a:pPr>
              <a:buClr>
                <a:schemeClr val="accent2"/>
              </a:buClr>
            </a:pPr>
            <a:r>
              <a:rPr lang="en-US" dirty="0" err="1"/>
              <a:t>Emprega</a:t>
            </a:r>
            <a:r>
              <a:rPr lang="en-US" dirty="0"/>
              <a:t> 9,4 </a:t>
            </a:r>
            <a:r>
              <a:rPr lang="en-US" dirty="0" err="1"/>
              <a:t>milhões</a:t>
            </a:r>
            <a:r>
              <a:rPr lang="en-US" dirty="0"/>
              <a:t> de </a:t>
            </a:r>
            <a:r>
              <a:rPr lang="en-US" dirty="0" err="1"/>
              <a:t>trabalhadores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20% </a:t>
            </a:r>
            <a:r>
              <a:rPr lang="en-US" dirty="0" err="1"/>
              <a:t>empregos</a:t>
            </a:r>
            <a:r>
              <a:rPr lang="en-US" dirty="0"/>
              <a:t> </a:t>
            </a:r>
            <a:r>
              <a:rPr lang="en-US" dirty="0" err="1"/>
              <a:t>formais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C6BB9FA-C658-44F5-9595-D907E7BBF24C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 descr="Industrias - NTW Contabilidade">
            <a:extLst>
              <a:ext uri="{FF2B5EF4-FFF2-40B4-BE49-F238E27FC236}">
                <a16:creationId xmlns:a16="http://schemas.microsoft.com/office/drawing/2014/main" id="{E44E4291-8CAC-49DD-8691-4110BCC93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4" y="1914115"/>
            <a:ext cx="4011816" cy="401181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contextualização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2B0FBCB-327B-4B2F-9BE4-D7B63D68BE5D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rente, homem, segurando, vestindo&#10;&#10;Descrição gerada automaticamente">
            <a:extLst>
              <a:ext uri="{FF2B5EF4-FFF2-40B4-BE49-F238E27FC236}">
                <a16:creationId xmlns:a16="http://schemas.microsoft.com/office/drawing/2014/main" id="{A51EB300-1FDA-4C34-A3AB-9B4300EC3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20" y="1368193"/>
            <a:ext cx="4332849" cy="4121613"/>
          </a:xfrm>
          <a:prstGeom prst="flowChartConnector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183ECCF-BFAA-4C75-BDD6-B45630CF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" y="1825158"/>
            <a:ext cx="4937211" cy="2028923"/>
          </a:xfrm>
        </p:spPr>
        <p:txBody>
          <a:bodyPr rtlCol="0"/>
          <a:lstStyle/>
          <a:p>
            <a:pPr marL="0" indent="0">
              <a:buClr>
                <a:schemeClr val="accent2"/>
              </a:buClr>
              <a:buNone/>
            </a:pPr>
            <a:r>
              <a:rPr lang="en-US" sz="3200" dirty="0"/>
              <a:t>     </a:t>
            </a:r>
            <a:r>
              <a:rPr lang="en-US" sz="3200" dirty="0" err="1"/>
              <a:t>Industria</a:t>
            </a:r>
            <a:r>
              <a:rPr lang="en-US" sz="3200" dirty="0"/>
              <a:t> 4.0</a:t>
            </a:r>
          </a:p>
          <a:p>
            <a:pPr lvl="1">
              <a:buClr>
                <a:schemeClr val="accent2"/>
              </a:buClr>
            </a:pPr>
            <a:r>
              <a:rPr lang="en-US" sz="2400" dirty="0" err="1"/>
              <a:t>Busca</a:t>
            </a:r>
            <a:r>
              <a:rPr lang="en-US" sz="2400" dirty="0"/>
              <a:t> </a:t>
            </a:r>
            <a:r>
              <a:rPr lang="en-US" sz="2400" dirty="0" err="1"/>
              <a:t>otimização</a:t>
            </a:r>
            <a:r>
              <a:rPr lang="en-US" sz="2400" dirty="0"/>
              <a:t> dos </a:t>
            </a:r>
            <a:r>
              <a:rPr lang="en-US" sz="2400" dirty="0" err="1"/>
              <a:t>processos</a:t>
            </a:r>
            <a:r>
              <a:rPr lang="en-US" sz="2400" dirty="0"/>
              <a:t>;</a:t>
            </a:r>
          </a:p>
          <a:p>
            <a:pPr lvl="1">
              <a:buClr>
                <a:schemeClr val="accent2"/>
              </a:buClr>
            </a:pPr>
            <a:endParaRPr lang="en-US" sz="2400" dirty="0"/>
          </a:p>
          <a:p>
            <a:pPr lvl="1">
              <a:buClr>
                <a:schemeClr val="accent2"/>
              </a:buClr>
            </a:pPr>
            <a:r>
              <a:rPr lang="en-US" sz="2400" dirty="0" err="1"/>
              <a:t>Reduz</a:t>
            </a:r>
            <a:r>
              <a:rPr lang="en-US" sz="2400" dirty="0"/>
              <a:t> </a:t>
            </a:r>
            <a:r>
              <a:rPr lang="en-US" sz="2400" dirty="0" err="1"/>
              <a:t>energia</a:t>
            </a:r>
            <a:r>
              <a:rPr lang="en-US" sz="2400" dirty="0"/>
              <a:t> </a:t>
            </a:r>
            <a:r>
              <a:rPr lang="en-US" sz="2400" dirty="0" err="1"/>
              <a:t>despendida</a:t>
            </a:r>
            <a:r>
              <a:rPr lang="en-US" sz="2400" dirty="0"/>
              <a:t>;</a:t>
            </a:r>
          </a:p>
          <a:p>
            <a:pPr lvl="1">
              <a:buClr>
                <a:schemeClr val="accent2"/>
              </a:buClr>
            </a:pPr>
            <a:endParaRPr lang="en-US" sz="2400" dirty="0"/>
          </a:p>
          <a:p>
            <a:pPr lvl="1">
              <a:buClr>
                <a:schemeClr val="accent2"/>
              </a:buClr>
            </a:pPr>
            <a:r>
              <a:rPr lang="en-US" sz="2400" dirty="0" err="1"/>
              <a:t>Tomada</a:t>
            </a:r>
            <a:r>
              <a:rPr lang="en-US" sz="2400" dirty="0"/>
              <a:t> de </a:t>
            </a:r>
            <a:r>
              <a:rPr lang="en-US" sz="2400" dirty="0" err="1"/>
              <a:t>decisões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assertivas</a:t>
            </a:r>
            <a:r>
              <a:rPr lang="en-US" sz="2400" dirty="0"/>
              <a:t>.</a:t>
            </a:r>
          </a:p>
          <a:p>
            <a:endParaRPr lang="pt-BR" sz="180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4F7CFD6-0F71-466D-9752-4350368C02DB}"/>
              </a:ext>
            </a:extLst>
          </p:cNvPr>
          <p:cNvSpPr txBox="1">
            <a:spLocks/>
          </p:cNvSpPr>
          <p:nvPr/>
        </p:nvSpPr>
        <p:spPr>
          <a:xfrm>
            <a:off x="393895" y="4231155"/>
            <a:ext cx="4914188" cy="16033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2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777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7389" y="1876281"/>
            <a:ext cx="8277221" cy="2090808"/>
          </a:xfrm>
        </p:spPr>
        <p:txBody>
          <a:bodyPr rtlCol="0"/>
          <a:lstStyle/>
          <a:p>
            <a:pPr rtl="0"/>
            <a:r>
              <a:rPr lang="pt-BR" dirty="0"/>
              <a:t>Problema E SOLUÇÃO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90EA7A-179B-4C66-AD11-4D74AC6F479B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07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problema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70814DA-5528-46BE-9DC9-87A9EB1C0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" y="2086691"/>
            <a:ext cx="5103741" cy="4351338"/>
          </a:xfrm>
        </p:spPr>
        <p:txBody>
          <a:bodyPr>
            <a:normAutofit/>
          </a:bodyPr>
          <a:lstStyle/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/>
              <a:t>41% do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2018;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dirty="0"/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/>
              <a:t>R$ 61,7 </a:t>
            </a:r>
            <a:r>
              <a:rPr lang="en-US" dirty="0" err="1"/>
              <a:t>bilhões</a:t>
            </a:r>
            <a:r>
              <a:rPr lang="en-US" dirty="0"/>
              <a:t> </a:t>
            </a:r>
            <a:r>
              <a:rPr lang="en-US" dirty="0" err="1"/>
              <a:t>desperdiçados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 de 2014 e 2016;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dirty="0"/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Emissão</a:t>
            </a:r>
            <a:r>
              <a:rPr lang="en-US" dirty="0"/>
              <a:t> de gases CO2.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dirty="0"/>
          </a:p>
          <a:p>
            <a:endParaRPr lang="pt-BR" sz="220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7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2B0FBCB-327B-4B2F-9BE4-D7B63D68BE5D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Como resolver problemas de vida em 4 etapas - Maestrovirtuale.com">
            <a:extLst>
              <a:ext uri="{FF2B5EF4-FFF2-40B4-BE49-F238E27FC236}">
                <a16:creationId xmlns:a16="http://schemas.microsoft.com/office/drawing/2014/main" id="{AF578A3F-94AF-4C64-B70F-EFE10D24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4" y="1368194"/>
            <a:ext cx="4288361" cy="412161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3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solução</a:t>
            </a:r>
            <a:br>
              <a:rPr lang="pt-BR" dirty="0"/>
            </a:br>
            <a:endParaRPr lang="pt-BR" dirty="0"/>
          </a:p>
        </p:txBody>
      </p:sp>
      <p:sp>
        <p:nvSpPr>
          <p:cNvPr id="10" name="Espaço Reservado para Conteúdo 7">
            <a:extLst>
              <a:ext uri="{FF2B5EF4-FFF2-40B4-BE49-F238E27FC236}">
                <a16:creationId xmlns:a16="http://schemas.microsoft.com/office/drawing/2014/main" id="{A9BEDBBD-945E-4525-BAFD-45E5884BBEDD}"/>
              </a:ext>
            </a:extLst>
          </p:cNvPr>
          <p:cNvSpPr txBox="1">
            <a:spLocks/>
          </p:cNvSpPr>
          <p:nvPr/>
        </p:nvSpPr>
        <p:spPr>
          <a:xfrm>
            <a:off x="2110406" y="1806172"/>
            <a:ext cx="4914189" cy="1157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r>
              <a:rPr lang="en-US" dirty="0"/>
              <a:t>Sensor de </a:t>
            </a:r>
            <a:r>
              <a:rPr lang="en-US" dirty="0" err="1"/>
              <a:t>Luminosidade</a:t>
            </a:r>
            <a:r>
              <a:rPr lang="en-US" dirty="0"/>
              <a:t> LDR 5mm</a:t>
            </a:r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Capta</a:t>
            </a:r>
            <a:r>
              <a:rPr lang="en-US" dirty="0"/>
              <a:t> a </a:t>
            </a:r>
            <a:r>
              <a:rPr lang="en-US" dirty="0" err="1"/>
              <a:t>luminosidade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.</a:t>
            </a:r>
          </a:p>
          <a:p>
            <a:pPr marL="571500" lvl="1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endParaRPr lang="en-US" dirty="0"/>
          </a:p>
          <a:p>
            <a:endParaRPr lang="pt-BR" dirty="0"/>
          </a:p>
        </p:txBody>
      </p:sp>
      <p:sp>
        <p:nvSpPr>
          <p:cNvPr id="11" name="Espaço Reservado para Conteúdo 7">
            <a:extLst>
              <a:ext uri="{FF2B5EF4-FFF2-40B4-BE49-F238E27FC236}">
                <a16:creationId xmlns:a16="http://schemas.microsoft.com/office/drawing/2014/main" id="{125279B5-8732-4D28-B579-40B453D65C25}"/>
              </a:ext>
            </a:extLst>
          </p:cNvPr>
          <p:cNvSpPr txBox="1">
            <a:spLocks/>
          </p:cNvSpPr>
          <p:nvPr/>
        </p:nvSpPr>
        <p:spPr>
          <a:xfrm>
            <a:off x="538960" y="3189282"/>
            <a:ext cx="4914189" cy="1157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r>
              <a:rPr lang="en-US" dirty="0"/>
              <a:t>Dimmer</a:t>
            </a:r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Conectado</a:t>
            </a:r>
            <a:r>
              <a:rPr lang="en-US" dirty="0"/>
              <a:t> no sensor 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lâmpada</a:t>
            </a:r>
            <a:r>
              <a:rPr lang="en-US" dirty="0"/>
              <a:t>;</a:t>
            </a:r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Diminui</a:t>
            </a:r>
            <a:r>
              <a:rPr lang="en-US" dirty="0"/>
              <a:t> a </a:t>
            </a:r>
            <a:r>
              <a:rPr lang="en-US" dirty="0" err="1"/>
              <a:t>intensidade</a:t>
            </a:r>
            <a:r>
              <a:rPr lang="en-US" dirty="0"/>
              <a:t> de </a:t>
            </a:r>
            <a:r>
              <a:rPr lang="en-US" dirty="0" err="1"/>
              <a:t>iluminação</a:t>
            </a:r>
            <a:r>
              <a:rPr lang="en-US" dirty="0"/>
              <a:t>.</a:t>
            </a:r>
          </a:p>
          <a:p>
            <a:pPr marL="571500" lvl="1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endParaRPr lang="en-US" dirty="0"/>
          </a:p>
          <a:p>
            <a:endParaRPr lang="pt-BR" dirty="0"/>
          </a:p>
        </p:txBody>
      </p:sp>
      <p:sp>
        <p:nvSpPr>
          <p:cNvPr id="14" name="Espaço Reservado para Conteúdo 7">
            <a:extLst>
              <a:ext uri="{FF2B5EF4-FFF2-40B4-BE49-F238E27FC236}">
                <a16:creationId xmlns:a16="http://schemas.microsoft.com/office/drawing/2014/main" id="{DAF4646E-4BF7-4F5A-80BD-657D80903EC7}"/>
              </a:ext>
            </a:extLst>
          </p:cNvPr>
          <p:cNvSpPr txBox="1">
            <a:spLocks/>
          </p:cNvSpPr>
          <p:nvPr/>
        </p:nvSpPr>
        <p:spPr>
          <a:xfrm>
            <a:off x="2110406" y="4984054"/>
            <a:ext cx="4914189" cy="1157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r>
              <a:rPr lang="en-US" dirty="0" err="1"/>
              <a:t>Controle</a:t>
            </a:r>
            <a:endParaRPr lang="en-US" dirty="0"/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/>
              <a:t>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;</a:t>
            </a:r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Visualização</a:t>
            </a:r>
            <a:r>
              <a:rPr lang="en-US" dirty="0"/>
              <a:t> dos dados e </a:t>
            </a:r>
            <a:r>
              <a:rPr lang="en-US" dirty="0" err="1"/>
              <a:t>controle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mãos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pPr marL="571500" lvl="1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endParaRPr lang="en-US" dirty="0"/>
          </a:p>
          <a:p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B8EFFEF-21C9-4BEA-961F-0D657A4AFA34}"/>
              </a:ext>
            </a:extLst>
          </p:cNvPr>
          <p:cNvSpPr/>
          <p:nvPr/>
        </p:nvSpPr>
        <p:spPr>
          <a:xfrm>
            <a:off x="515938" y="6267157"/>
            <a:ext cx="1167618" cy="53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desenho&#10;&#10;Descrição gerada automaticamente">
            <a:extLst>
              <a:ext uri="{FF2B5EF4-FFF2-40B4-BE49-F238E27FC236}">
                <a16:creationId xmlns:a16="http://schemas.microsoft.com/office/drawing/2014/main" id="{4FCAC192-FC8E-4E61-AF21-DCA1BEBF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20" y="1651723"/>
            <a:ext cx="941401" cy="941401"/>
          </a:xfrm>
          <a:prstGeom prst="rect">
            <a:avLst/>
          </a:prstGeom>
        </p:spPr>
      </p:pic>
      <p:pic>
        <p:nvPicPr>
          <p:cNvPr id="25" name="Imagem 24" descr="Uma imagem contendo visor, desenho, placar&#10;&#10;Descrição gerada automaticamente">
            <a:extLst>
              <a:ext uri="{FF2B5EF4-FFF2-40B4-BE49-F238E27FC236}">
                <a16:creationId xmlns:a16="http://schemas.microsoft.com/office/drawing/2014/main" id="{3450F47D-E86E-4CD3-82EE-C446651C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20" y="5298600"/>
            <a:ext cx="922180" cy="922180"/>
          </a:xfrm>
          <a:prstGeom prst="rect">
            <a:avLst/>
          </a:prstGeom>
        </p:spPr>
      </p:pic>
      <p:pic>
        <p:nvPicPr>
          <p:cNvPr id="27" name="Imagem 26" descr="Uma imagem contendo desenho, placar, quarto&#10;&#10;Descrição gerada automaticamente">
            <a:extLst>
              <a:ext uri="{FF2B5EF4-FFF2-40B4-BE49-F238E27FC236}">
                <a16:creationId xmlns:a16="http://schemas.microsoft.com/office/drawing/2014/main" id="{31F4C1DF-9307-4A06-AE1B-B557A6EE5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02" y="3343208"/>
            <a:ext cx="1003268" cy="100326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30DC623-8A08-4E95-8CFD-5CB9448F5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445547" y="3414042"/>
            <a:ext cx="907852" cy="907852"/>
          </a:xfrm>
          <a:prstGeom prst="rect">
            <a:avLst/>
          </a:prstGeom>
        </p:spPr>
      </p:pic>
      <p:pic>
        <p:nvPicPr>
          <p:cNvPr id="6146" name="Picture 2" descr="10 soluções de TI para sua empresa - Certcloud - Certificado ...">
            <a:extLst>
              <a:ext uri="{FF2B5EF4-FFF2-40B4-BE49-F238E27FC236}">
                <a16:creationId xmlns:a16="http://schemas.microsoft.com/office/drawing/2014/main" id="{E159B90A-2654-4EC1-9FA3-50241D32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5" y="253899"/>
            <a:ext cx="4179257" cy="40356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950" y="1974755"/>
            <a:ext cx="7210118" cy="2090808"/>
          </a:xfrm>
        </p:spPr>
        <p:txBody>
          <a:bodyPr rtlCol="0"/>
          <a:lstStyle/>
          <a:p>
            <a:r>
              <a:rPr lang="pt-BR" b="0" dirty="0"/>
              <a:t>High </a:t>
            </a:r>
            <a:r>
              <a:rPr lang="pt-BR" b="0" dirty="0" err="1"/>
              <a:t>level</a:t>
            </a:r>
            <a:r>
              <a:rPr lang="pt-BR" b="0" dirty="0"/>
              <a:t> design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BD65D2-7ACD-43F8-8F03-35BD08E5EE20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4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39_TF34076243" id="{B19F647D-052F-462D-B13C-2924197F5B65}" vid="{157B9AD0-794D-43A3-8A38-D606FE21B80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Widescreen</PresentationFormat>
  <Paragraphs>188</Paragraphs>
  <Slides>30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Corbel</vt:lpstr>
      <vt:lpstr>Times New Roman</vt:lpstr>
      <vt:lpstr>Tema do Office</vt:lpstr>
      <vt:lpstr>EcoLight</vt:lpstr>
      <vt:lpstr>equipe</vt:lpstr>
      <vt:lpstr>contextualização</vt:lpstr>
      <vt:lpstr>Segmento e mercado</vt:lpstr>
      <vt:lpstr>contextualização</vt:lpstr>
      <vt:lpstr>Problema E SOLUÇÃO</vt:lpstr>
      <vt:lpstr>problema</vt:lpstr>
      <vt:lpstr>solução </vt:lpstr>
      <vt:lpstr>High level design</vt:lpstr>
      <vt:lpstr>Apresentação do PowerPoint</vt:lpstr>
      <vt:lpstr>Lumens e watts</vt:lpstr>
      <vt:lpstr>Planejamento do projeto</vt:lpstr>
      <vt:lpstr>Equipe projeto ecolight</vt:lpstr>
      <vt:lpstr>Equipe projeto ecolight</vt:lpstr>
      <vt:lpstr>METODOLOGIA E FERRAMENTA</vt:lpstr>
      <vt:lpstr>Backlog e sprints</vt:lpstr>
      <vt:lpstr>Mapeamento dos riscos</vt:lpstr>
      <vt:lpstr>Desenvolvimento do projeto</vt:lpstr>
      <vt:lpstr>Low level design</vt:lpstr>
      <vt:lpstr>MODELO DE DADOS</vt:lpstr>
      <vt:lpstr>PARÂMETROS E ANALYTICS</vt:lpstr>
      <vt:lpstr>Site institucional</vt:lpstr>
      <vt:lpstr>Suporte ao cliente</vt:lpstr>
      <vt:lpstr>MANUAL DE INSTALAÇÃO</vt:lpstr>
      <vt:lpstr>PROCESSO DE ATENDIMENTO AO CLIENTE</vt:lpstr>
      <vt:lpstr>Apresentação do PowerPoint</vt:lpstr>
      <vt:lpstr>HELP DESK</vt:lpstr>
      <vt:lpstr>APRENDIZADOS</vt:lpstr>
      <vt:lpstr>aprendizagem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2020-06-29T00:20:41Z</dcterms:created>
  <dcterms:modified xsi:type="dcterms:W3CDTF">2020-06-29T19:52:57Z</dcterms:modified>
</cp:coreProperties>
</file>